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57" r:id="rId2"/>
    <p:sldId id="265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A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980"/>
    <p:restoredTop sz="94696"/>
  </p:normalViewPr>
  <p:slideViewPr>
    <p:cSldViewPr snapToGrid="0" snapToObjects="1">
      <p:cViewPr>
        <p:scale>
          <a:sx n="90" d="100"/>
          <a:sy n="90" d="100"/>
        </p:scale>
        <p:origin x="856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73222-A8E5-8E42-981D-C0A82B6AF5D3}" type="datetimeFigureOut">
              <a:t>14/06/16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1BEE76-F6DE-6F41-9FD2-837BD843ADC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93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BEE76-F6DE-6F41-9FD2-837BD843ADC2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82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BEE76-F6DE-6F41-9FD2-837BD843ADC2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99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BEE76-F6DE-6F41-9FD2-837BD843ADC2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44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BEE76-F6DE-6F41-9FD2-837BD843ADC2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085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BEE76-F6DE-6F41-9FD2-837BD843ADC2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24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BEE76-F6DE-6F41-9FD2-837BD843ADC2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207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BEE76-F6DE-6F41-9FD2-837BD843ADC2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427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BEE76-F6DE-6F41-9FD2-837BD843ADC2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46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BEE76-F6DE-6F41-9FD2-837BD843ADC2}" type="slidenum"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93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72EF8-3BE3-C94B-8111-12F0C044E93A}" type="datetimeFigureOut">
              <a:rPr lang="en-US" smtClean="0"/>
              <a:t>6/14/16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F97DC-8980-5249-A933-3F5B56CF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46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72EF8-3BE3-C94B-8111-12F0C044E93A}" type="datetimeFigureOut">
              <a:rPr lang="en-US" smtClean="0"/>
              <a:t>6/14/16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F97DC-8980-5249-A933-3F5B56CF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162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72EF8-3BE3-C94B-8111-12F0C044E93A}" type="datetimeFigureOut">
              <a:rPr lang="en-US" smtClean="0"/>
              <a:t>6/14/16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F97DC-8980-5249-A933-3F5B56CF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036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72EF8-3BE3-C94B-8111-12F0C044E93A}" type="datetimeFigureOut">
              <a:rPr lang="en-US" smtClean="0"/>
              <a:t>6/14/16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F97DC-8980-5249-A933-3F5B56CF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872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72EF8-3BE3-C94B-8111-12F0C044E93A}" type="datetimeFigureOut">
              <a:rPr lang="en-US" smtClean="0"/>
              <a:t>6/14/16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F97DC-8980-5249-A933-3F5B56CF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26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72EF8-3BE3-C94B-8111-12F0C044E93A}" type="datetimeFigureOut">
              <a:rPr lang="en-US" smtClean="0"/>
              <a:t>6/14/16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F97DC-8980-5249-A933-3F5B56CF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5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72EF8-3BE3-C94B-8111-12F0C044E93A}" type="datetimeFigureOut">
              <a:rPr lang="en-US" smtClean="0"/>
              <a:t>6/14/16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F97DC-8980-5249-A933-3F5B56CF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51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72EF8-3BE3-C94B-8111-12F0C044E93A}" type="datetimeFigureOut">
              <a:rPr lang="en-US" smtClean="0"/>
              <a:t>6/14/16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F97DC-8980-5249-A933-3F5B56CF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50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72EF8-3BE3-C94B-8111-12F0C044E93A}" type="datetimeFigureOut">
              <a:rPr lang="en-US" smtClean="0"/>
              <a:t>6/14/16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F97DC-8980-5249-A933-3F5B56CF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565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72EF8-3BE3-C94B-8111-12F0C044E93A}" type="datetimeFigureOut">
              <a:rPr lang="en-US" smtClean="0"/>
              <a:t>6/14/16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F97DC-8980-5249-A933-3F5B56CF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19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72EF8-3BE3-C94B-8111-12F0C044E93A}" type="datetimeFigureOut">
              <a:rPr lang="en-US" smtClean="0"/>
              <a:t>6/14/16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F97DC-8980-5249-A933-3F5B56CF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255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372EF8-3BE3-C94B-8111-12F0C044E93A}" type="datetimeFigureOut">
              <a:rPr lang="en-US" smtClean="0"/>
              <a:t>6/14/16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F97DC-8980-5249-A933-3F5B56CF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856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beta.iobis.org/community/" TargetMode="External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ipt.vliz.be/eurobis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ipt.vliz.be/eurobis/resource?r=benticnseccs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iobis.org/mapper" TargetMode="External"/><Relationship Id="rId4" Type="http://schemas.openxmlformats.org/officeDocument/2006/relationships/hyperlink" Target="http://beta.iobis.org/" TargetMode="External"/><Relationship Id="rId5" Type="http://schemas.openxmlformats.org/officeDocument/2006/relationships/hyperlink" Target="http://github.com/iobis/robis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40848" y="1732251"/>
            <a:ext cx="6074351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 charset="0"/>
              <a:buNone/>
              <a:tabLst/>
              <a:defRPr/>
            </a:pPr>
            <a:r>
              <a:rPr lang="en-US" sz="2000" b="1" dirty="0"/>
              <a:t>The Ocean Biogeographic Information System (OBIS)</a:t>
            </a: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 charset="0"/>
              <a:buNone/>
              <a:tabLst/>
              <a:defRPr/>
            </a:pPr>
            <a:endParaRPr lang="en-US" dirty="0"/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 charset="0"/>
              <a:buNone/>
              <a:tabLst/>
              <a:defRPr/>
            </a:pPr>
            <a:r>
              <a:rPr lang="en-US" dirty="0"/>
              <a:t>Pieter Provoost</a:t>
            </a: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 charset="0"/>
              <a:buNone/>
              <a:tabLst/>
              <a:defRPr/>
            </a:pPr>
            <a:r>
              <a:rPr lang="en-US" dirty="0"/>
              <a:t>IOC-UNESCO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44444"/>
          <a:stretch/>
        </p:blipFill>
        <p:spPr>
          <a:xfrm>
            <a:off x="7642685" y="6053520"/>
            <a:ext cx="1173647" cy="5922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939" y="6041830"/>
            <a:ext cx="1074002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6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785920"/>
          </a:xfrm>
          <a:prstGeom prst="rect">
            <a:avLst/>
          </a:prstGeom>
          <a:solidFill>
            <a:schemeClr val="bg2">
              <a:lumMod val="90000"/>
              <a:alpha val="58000"/>
            </a:schemeClr>
          </a:solidFill>
        </p:spPr>
        <p:txBody>
          <a:bodyPr wrap="square" lIns="432000" tIns="251999" bIns="251999" rtlCol="0" anchor="ctr" anchorCtr="0">
            <a:spAutoFit/>
          </a:bodyPr>
          <a:lstStyle/>
          <a:p>
            <a:r>
              <a:rPr lang="en-US" smtClean="0"/>
              <a:t>OBIS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6473" y="1260764"/>
            <a:ext cx="793865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b="1" smtClean="0"/>
              <a:t>2000 - 2010</a:t>
            </a:r>
            <a:r>
              <a:rPr lang="en-US" smtClean="0"/>
              <a:t>: created as data repository and information dissimination system for the Census of Marine Life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b="1"/>
              <a:t>2009</a:t>
            </a:r>
            <a:r>
              <a:rPr lang="en-US"/>
              <a:t>: adopted by the Intergovernmental Oceanographic Commission of UNESCO, under the IODE programme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dirty="0"/>
              <a:t>secretariat moved from Rutgers University to Ostend, Belgium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388" y="4386261"/>
            <a:ext cx="2425265" cy="148411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938" y="4089843"/>
            <a:ext cx="4032250" cy="203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2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785920"/>
          </a:xfrm>
          <a:prstGeom prst="rect">
            <a:avLst/>
          </a:prstGeom>
          <a:solidFill>
            <a:schemeClr val="bg2">
              <a:lumMod val="90000"/>
              <a:alpha val="58000"/>
            </a:schemeClr>
          </a:solidFill>
        </p:spPr>
        <p:txBody>
          <a:bodyPr wrap="square" lIns="432000" tIns="251999" bIns="251999" rtlCol="0" anchor="ctr" anchorCtr="0">
            <a:spAutoFit/>
          </a:bodyPr>
          <a:lstStyle/>
          <a:p>
            <a:r>
              <a:rPr lang="en-US" smtClean="0"/>
              <a:t>OBIS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6473" y="1260764"/>
            <a:ext cx="793865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smtClean="0"/>
              <a:t>The OBIS community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b="1"/>
              <a:t>Regional nodes</a:t>
            </a:r>
          </a:p>
          <a:p>
            <a:pPr marL="1200150" lvl="2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/>
              <a:t>EurOBIS</a:t>
            </a:r>
          </a:p>
          <a:p>
            <a:pPr marL="1200150" lvl="2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/>
              <a:t>MedOBIS</a:t>
            </a:r>
          </a:p>
          <a:p>
            <a:pPr marL="1200150" lvl="2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/>
              <a:t>CAFF ...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b="1" dirty="0"/>
              <a:t>Thematic nodes</a:t>
            </a:r>
          </a:p>
          <a:p>
            <a:pPr marL="1200150" lvl="2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dirty="0"/>
              <a:t>Ocean Tracking Network (OTN)</a:t>
            </a:r>
          </a:p>
          <a:p>
            <a:pPr marL="1200150" lvl="2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dirty="0"/>
              <a:t>Oceans Past Initiative (OPI)</a:t>
            </a:r>
          </a:p>
          <a:p>
            <a:pPr marL="1200150" lvl="2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dirty="0"/>
              <a:t>OBIS SEAMAP ...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dirty="0"/>
              <a:t>OBIS Secretariat</a:t>
            </a:r>
          </a:p>
        </p:txBody>
      </p:sp>
    </p:spTree>
    <p:extLst>
      <p:ext uri="{BB962C8B-B14F-4D97-AF65-F5344CB8AC3E}">
        <p14:creationId xmlns:p14="http://schemas.microsoft.com/office/powerpoint/2010/main" val="105438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3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785920"/>
          </a:xfrm>
          <a:prstGeom prst="rect">
            <a:avLst/>
          </a:prstGeom>
          <a:solidFill>
            <a:schemeClr val="bg2">
              <a:lumMod val="90000"/>
              <a:alpha val="58000"/>
            </a:schemeClr>
          </a:solidFill>
        </p:spPr>
        <p:txBody>
          <a:bodyPr wrap="square" lIns="432000" tIns="251999" bIns="251999" rtlCol="0" anchor="ctr" anchorCtr="0">
            <a:spAutoFit/>
          </a:bodyPr>
          <a:lstStyle/>
          <a:p>
            <a:r>
              <a:rPr lang="en-US" smtClean="0"/>
              <a:t>OBIS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68" y="1912919"/>
            <a:ext cx="8695663" cy="41878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6473" y="1260764"/>
            <a:ext cx="793865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smtClean="0"/>
              <a:t>Data 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75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785920"/>
          </a:xfrm>
          <a:prstGeom prst="rect">
            <a:avLst/>
          </a:prstGeom>
          <a:solidFill>
            <a:schemeClr val="bg2">
              <a:lumMod val="90000"/>
              <a:alpha val="58000"/>
            </a:schemeClr>
          </a:solidFill>
        </p:spPr>
        <p:txBody>
          <a:bodyPr wrap="square" lIns="432000" tIns="251999" bIns="251999" rtlCol="0" anchor="ctr" anchorCtr="0">
            <a:spAutoFit/>
          </a:bodyPr>
          <a:lstStyle/>
          <a:p>
            <a:r>
              <a:rPr lang="en-US" smtClean="0"/>
              <a:t>OBIS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6473" y="1260764"/>
            <a:ext cx="793865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smtClean="0"/>
              <a:t>Integrated Publishing Toolkit (IPT)</a:t>
            </a:r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19" y="1834010"/>
            <a:ext cx="8096504" cy="498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09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785920"/>
          </a:xfrm>
          <a:prstGeom prst="rect">
            <a:avLst/>
          </a:prstGeom>
          <a:solidFill>
            <a:schemeClr val="bg2">
              <a:lumMod val="90000"/>
              <a:alpha val="58000"/>
            </a:schemeClr>
          </a:solidFill>
        </p:spPr>
        <p:txBody>
          <a:bodyPr wrap="square" lIns="432000" tIns="251999" bIns="251999" rtlCol="0" anchor="ctr" anchorCtr="0">
            <a:spAutoFit/>
          </a:bodyPr>
          <a:lstStyle/>
          <a:p>
            <a:r>
              <a:rPr lang="en-US" smtClean="0"/>
              <a:t>OBIS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6473" y="1260764"/>
            <a:ext cx="793865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smtClean="0"/>
              <a:t>Integrated Publishing Toolkit (IPT)</a:t>
            </a:r>
            <a:endParaRPr lang="en-US" dirty="0"/>
          </a:p>
        </p:txBody>
      </p:sp>
      <p:pic>
        <p:nvPicPr>
          <p:cNvPr id="2" name="Picture 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0" y="1832400"/>
            <a:ext cx="8096504" cy="498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96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785920"/>
          </a:xfrm>
          <a:prstGeom prst="rect">
            <a:avLst/>
          </a:prstGeom>
          <a:solidFill>
            <a:schemeClr val="bg2">
              <a:lumMod val="90000"/>
              <a:alpha val="58000"/>
            </a:schemeClr>
          </a:solidFill>
        </p:spPr>
        <p:txBody>
          <a:bodyPr wrap="square" lIns="432000" tIns="251999" bIns="251999" rtlCol="0" anchor="ctr" anchorCtr="0">
            <a:spAutoFit/>
          </a:bodyPr>
          <a:lstStyle/>
          <a:p>
            <a:r>
              <a:rPr lang="en-US" smtClean="0"/>
              <a:t>OBIS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6473" y="1260764"/>
            <a:ext cx="79386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dirty="0"/>
              <a:t>Some numbers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b="1" dirty="0"/>
              <a:t>2088</a:t>
            </a:r>
            <a:r>
              <a:rPr lang="en-US" dirty="0"/>
              <a:t> datasets from </a:t>
            </a:r>
            <a:r>
              <a:rPr lang="en-US" b="1" dirty="0"/>
              <a:t>600</a:t>
            </a:r>
            <a:r>
              <a:rPr lang="en-US" dirty="0"/>
              <a:t> data providers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b="1" dirty="0"/>
              <a:t>47,000,000</a:t>
            </a:r>
            <a:r>
              <a:rPr lang="en-US" dirty="0"/>
              <a:t> records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b="1" dirty="0"/>
              <a:t>105,000</a:t>
            </a:r>
            <a:r>
              <a:rPr lang="en-US" dirty="0"/>
              <a:t> species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54" y="3299609"/>
            <a:ext cx="7160895" cy="32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22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785920"/>
          </a:xfrm>
          <a:prstGeom prst="rect">
            <a:avLst/>
          </a:prstGeom>
          <a:solidFill>
            <a:schemeClr val="bg2">
              <a:lumMod val="90000"/>
              <a:alpha val="58000"/>
            </a:schemeClr>
          </a:solidFill>
        </p:spPr>
        <p:txBody>
          <a:bodyPr wrap="square" lIns="432000" tIns="251999" bIns="251999" rtlCol="0" anchor="ctr" anchorCtr="0">
            <a:spAutoFit/>
          </a:bodyPr>
          <a:lstStyle/>
          <a:p>
            <a:r>
              <a:rPr lang="en-US" smtClean="0"/>
              <a:t>OBIS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6473" y="1260764"/>
            <a:ext cx="79386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dirty="0"/>
              <a:t>Demo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dirty="0">
                <a:hlinkClick r:id="rId3"/>
              </a:rPr>
              <a:t>Mapper</a:t>
            </a:r>
            <a:endParaRPr lang="en-US" dirty="0"/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dirty="0">
                <a:hlinkClick r:id="rId4"/>
              </a:rPr>
              <a:t>Exploration portal</a:t>
            </a:r>
            <a:endParaRPr lang="en-US" dirty="0"/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dirty="0">
                <a:hlinkClick r:id="rId5"/>
              </a:rPr>
              <a:t>R package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18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2919</TotalTime>
  <Words>129</Words>
  <Application>Microsoft Macintosh PowerPoint</Application>
  <PresentationFormat>On-screen Show (4:3)</PresentationFormat>
  <Paragraphs>44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Pieter Provoost</dc:creator>
  <cp:lastModifiedBy>Pieter Provoost</cp:lastModifiedBy>
  <cp:revision>200</cp:revision>
  <dcterms:created xsi:type="dcterms:W3CDTF">2016-06-10T13:22:24Z</dcterms:created>
  <dcterms:modified xsi:type="dcterms:W3CDTF">2016-06-14T10:40:37Z</dcterms:modified>
</cp:coreProperties>
</file>